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8"/>
  </p:notesMasterIdLst>
  <p:sldIdLst>
    <p:sldId id="434" r:id="rId3"/>
    <p:sldId id="1114" r:id="rId4"/>
    <p:sldId id="1115" r:id="rId5"/>
    <p:sldId id="1116" r:id="rId6"/>
    <p:sldId id="1117" r:id="rId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 snapToGrid="0">
      <p:cViewPr varScale="1">
        <p:scale>
          <a:sx n="73" d="100"/>
          <a:sy n="73" d="100"/>
        </p:scale>
        <p:origin x="6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TU's planned vs consumed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'Analysis of Rel-19 planning'!$A$30:$D$30</c:f>
              <c:strCache>
                <c:ptCount val="4"/>
                <c:pt idx="0">
                  <c:v>Maintenance Planned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'Analysis of Rel-19 planning'!$E$29:$L$29</c:f>
              <c:strCache>
                <c:ptCount val="8"/>
                <c:pt idx="0">
                  <c:v>#158</c:v>
                </c:pt>
                <c:pt idx="1">
                  <c:v>#159</c:v>
                </c:pt>
                <c:pt idx="2">
                  <c:v>#160</c:v>
                </c:pt>
                <c:pt idx="3">
                  <c:v>E Ad hoc</c:v>
                </c:pt>
                <c:pt idx="4">
                  <c:v>#161</c:v>
                </c:pt>
                <c:pt idx="5">
                  <c:v>#162</c:v>
                </c:pt>
                <c:pt idx="6">
                  <c:v>#163</c:v>
                </c:pt>
                <c:pt idx="7">
                  <c:v>#164</c:v>
                </c:pt>
              </c:strCache>
            </c:strRef>
          </c:cat>
          <c:val>
            <c:numRef>
              <c:f>'Analysis of Rel-19 planning'!$E$30:$L$30</c:f>
              <c:numCache>
                <c:formatCode>General</c:formatCode>
                <c:ptCount val="8"/>
                <c:pt idx="0">
                  <c:v>24</c:v>
                </c:pt>
                <c:pt idx="1">
                  <c:v>21</c:v>
                </c:pt>
                <c:pt idx="2">
                  <c:v>21</c:v>
                </c:pt>
                <c:pt idx="3">
                  <c:v>14</c:v>
                </c:pt>
                <c:pt idx="4">
                  <c:v>16</c:v>
                </c:pt>
                <c:pt idx="5">
                  <c:v>12</c:v>
                </c:pt>
                <c:pt idx="6">
                  <c:v>10</c:v>
                </c:pt>
                <c:pt idx="7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4DF-41BE-A9D3-7DD67BC99AF8}"/>
            </c:ext>
          </c:extLst>
        </c:ser>
        <c:ser>
          <c:idx val="1"/>
          <c:order val="1"/>
          <c:tx>
            <c:strRef>
              <c:f>'Analysis of Rel-19 planning'!$A$31:$D$31</c:f>
              <c:strCache>
                <c:ptCount val="4"/>
                <c:pt idx="0">
                  <c:v>Maintenance Actual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'Analysis of Rel-19 planning'!$E$29:$L$29</c:f>
              <c:strCache>
                <c:ptCount val="8"/>
                <c:pt idx="0">
                  <c:v>#158</c:v>
                </c:pt>
                <c:pt idx="1">
                  <c:v>#159</c:v>
                </c:pt>
                <c:pt idx="2">
                  <c:v>#160</c:v>
                </c:pt>
                <c:pt idx="3">
                  <c:v>E Ad hoc</c:v>
                </c:pt>
                <c:pt idx="4">
                  <c:v>#161</c:v>
                </c:pt>
                <c:pt idx="5">
                  <c:v>#162</c:v>
                </c:pt>
                <c:pt idx="6">
                  <c:v>#163</c:v>
                </c:pt>
                <c:pt idx="7">
                  <c:v>#164</c:v>
                </c:pt>
              </c:strCache>
            </c:strRef>
          </c:cat>
          <c:val>
            <c:numRef>
              <c:f>'Analysis of Rel-19 planning'!$E$31:$L$31</c:f>
              <c:numCache>
                <c:formatCode>General</c:formatCode>
                <c:ptCount val="8"/>
                <c:pt idx="0">
                  <c:v>27</c:v>
                </c:pt>
                <c:pt idx="1">
                  <c:v>25</c:v>
                </c:pt>
                <c:pt idx="2">
                  <c:v>23.5</c:v>
                </c:pt>
                <c:pt idx="3">
                  <c:v>0</c:v>
                </c:pt>
                <c:pt idx="4">
                  <c:v>10.75</c:v>
                </c:pt>
                <c:pt idx="5">
                  <c:v>8</c:v>
                </c:pt>
                <c:pt idx="6">
                  <c:v>4.75</c:v>
                </c:pt>
                <c:pt idx="7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4DF-41BE-A9D3-7DD67BC99AF8}"/>
            </c:ext>
          </c:extLst>
        </c:ser>
        <c:ser>
          <c:idx val="2"/>
          <c:order val="2"/>
          <c:tx>
            <c:strRef>
              <c:f>'Analysis of Rel-19 planning'!$A$32:$D$32</c:f>
              <c:strCache>
                <c:ptCount val="4"/>
                <c:pt idx="0">
                  <c:v>Rel-19 planned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'Analysis of Rel-19 planning'!$E$29:$L$29</c:f>
              <c:strCache>
                <c:ptCount val="8"/>
                <c:pt idx="0">
                  <c:v>#158</c:v>
                </c:pt>
                <c:pt idx="1">
                  <c:v>#159</c:v>
                </c:pt>
                <c:pt idx="2">
                  <c:v>#160</c:v>
                </c:pt>
                <c:pt idx="3">
                  <c:v>E Ad hoc</c:v>
                </c:pt>
                <c:pt idx="4">
                  <c:v>#161</c:v>
                </c:pt>
                <c:pt idx="5">
                  <c:v>#162</c:v>
                </c:pt>
                <c:pt idx="6">
                  <c:v>#163</c:v>
                </c:pt>
                <c:pt idx="7">
                  <c:v>#164</c:v>
                </c:pt>
              </c:strCache>
            </c:strRef>
          </c:cat>
          <c:val>
            <c:numRef>
              <c:f>'Analysis of Rel-19 planning'!$E$32:$L$32</c:f>
              <c:numCache>
                <c:formatCode>General</c:formatCode>
                <c:ptCount val="8"/>
                <c:pt idx="0">
                  <c:v>6</c:v>
                </c:pt>
                <c:pt idx="1">
                  <c:v>9</c:v>
                </c:pt>
                <c:pt idx="2">
                  <c:v>9</c:v>
                </c:pt>
                <c:pt idx="3">
                  <c:v>16</c:v>
                </c:pt>
                <c:pt idx="4">
                  <c:v>14</c:v>
                </c:pt>
                <c:pt idx="5">
                  <c:v>18</c:v>
                </c:pt>
                <c:pt idx="6">
                  <c:v>20</c:v>
                </c:pt>
                <c:pt idx="7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4DF-41BE-A9D3-7DD67BC99AF8}"/>
            </c:ext>
          </c:extLst>
        </c:ser>
        <c:ser>
          <c:idx val="3"/>
          <c:order val="3"/>
          <c:tx>
            <c:strRef>
              <c:f>'Analysis of Rel-19 planning'!$A$33:$D$33</c:f>
              <c:strCache>
                <c:ptCount val="4"/>
                <c:pt idx="0">
                  <c:v>Rel-19 actual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'Analysis of Rel-19 planning'!$E$29:$L$29</c:f>
              <c:strCache>
                <c:ptCount val="8"/>
                <c:pt idx="0">
                  <c:v>#158</c:v>
                </c:pt>
                <c:pt idx="1">
                  <c:v>#159</c:v>
                </c:pt>
                <c:pt idx="2">
                  <c:v>#160</c:v>
                </c:pt>
                <c:pt idx="3">
                  <c:v>E Ad hoc</c:v>
                </c:pt>
                <c:pt idx="4">
                  <c:v>#161</c:v>
                </c:pt>
                <c:pt idx="5">
                  <c:v>#162</c:v>
                </c:pt>
                <c:pt idx="6">
                  <c:v>#163</c:v>
                </c:pt>
                <c:pt idx="7">
                  <c:v>#164</c:v>
                </c:pt>
              </c:strCache>
            </c:strRef>
          </c:cat>
          <c:val>
            <c:numRef>
              <c:f>'Analysis of Rel-19 planning'!$E$33:$L$33</c:f>
              <c:numCache>
                <c:formatCode>General</c:formatCode>
                <c:ptCount val="8"/>
                <c:pt idx="0">
                  <c:v>9</c:v>
                </c:pt>
                <c:pt idx="1">
                  <c:v>10</c:v>
                </c:pt>
                <c:pt idx="2">
                  <c:v>5.25</c:v>
                </c:pt>
                <c:pt idx="3">
                  <c:v>10.75</c:v>
                </c:pt>
                <c:pt idx="4">
                  <c:v>16</c:v>
                </c:pt>
                <c:pt idx="5">
                  <c:v>21.25</c:v>
                </c:pt>
                <c:pt idx="6">
                  <c:v>26.75</c:v>
                </c:pt>
                <c:pt idx="7">
                  <c:v>20.5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4DF-41BE-A9D3-7DD67BC99AF8}"/>
            </c:ext>
          </c:extLst>
        </c:ser>
        <c:ser>
          <c:idx val="4"/>
          <c:order val="4"/>
          <c:tx>
            <c:strRef>
              <c:f>'Analysis of Rel-19 planning'!$A$34:$D$34</c:f>
              <c:strCache>
                <c:ptCount val="4"/>
                <c:pt idx="0">
                  <c:v>TEI19 planned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strRef>
              <c:f>'Analysis of Rel-19 planning'!$E$29:$L$29</c:f>
              <c:strCache>
                <c:ptCount val="8"/>
                <c:pt idx="0">
                  <c:v>#158</c:v>
                </c:pt>
                <c:pt idx="1">
                  <c:v>#159</c:v>
                </c:pt>
                <c:pt idx="2">
                  <c:v>#160</c:v>
                </c:pt>
                <c:pt idx="3">
                  <c:v>E Ad hoc</c:v>
                </c:pt>
                <c:pt idx="4">
                  <c:v>#161</c:v>
                </c:pt>
                <c:pt idx="5">
                  <c:v>#162</c:v>
                </c:pt>
                <c:pt idx="6">
                  <c:v>#163</c:v>
                </c:pt>
                <c:pt idx="7">
                  <c:v>#164</c:v>
                </c:pt>
              </c:strCache>
            </c:strRef>
          </c:cat>
          <c:val>
            <c:numRef>
              <c:f>'Analysis of Rel-19 planning'!$E$34:$L$34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64DF-41BE-A9D3-7DD67BC99AF8}"/>
            </c:ext>
          </c:extLst>
        </c:ser>
        <c:ser>
          <c:idx val="5"/>
          <c:order val="5"/>
          <c:tx>
            <c:strRef>
              <c:f>'Analysis of Rel-19 planning'!$A$35:$D$35</c:f>
              <c:strCache>
                <c:ptCount val="4"/>
                <c:pt idx="0">
                  <c:v>TEI19 actual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strRef>
              <c:f>'Analysis of Rel-19 planning'!$E$29:$L$29</c:f>
              <c:strCache>
                <c:ptCount val="8"/>
                <c:pt idx="0">
                  <c:v>#158</c:v>
                </c:pt>
                <c:pt idx="1">
                  <c:v>#159</c:v>
                </c:pt>
                <c:pt idx="2">
                  <c:v>#160</c:v>
                </c:pt>
                <c:pt idx="3">
                  <c:v>E Ad hoc</c:v>
                </c:pt>
                <c:pt idx="4">
                  <c:v>#161</c:v>
                </c:pt>
                <c:pt idx="5">
                  <c:v>#162</c:v>
                </c:pt>
                <c:pt idx="6">
                  <c:v>#163</c:v>
                </c:pt>
                <c:pt idx="7">
                  <c:v>#164</c:v>
                </c:pt>
              </c:strCache>
            </c:strRef>
          </c:cat>
          <c:val>
            <c:numRef>
              <c:f>'Analysis of Rel-19 planning'!$E$35:$L$35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6</c:v>
                </c:pt>
                <c:pt idx="5">
                  <c:v>2</c:v>
                </c:pt>
                <c:pt idx="6">
                  <c:v>2.5</c:v>
                </c:pt>
                <c:pt idx="7">
                  <c:v>1.5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64DF-41BE-A9D3-7DD67BC99A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0232192"/>
        <c:axId val="940218464"/>
      </c:lineChart>
      <c:catAx>
        <c:axId val="940232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40218464"/>
        <c:crosses val="autoZero"/>
        <c:auto val="1"/>
        <c:lblAlgn val="ctr"/>
        <c:lblOffset val="100"/>
        <c:noMultiLvlLbl val="0"/>
      </c:catAx>
      <c:valAx>
        <c:axId val="940218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40232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1713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0059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284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S2-2410466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Overall SA2 Rel-19 </a:t>
            </a:r>
            <a:r>
              <a:rPr lang="en-US" dirty="0" smtClean="0">
                <a:solidFill>
                  <a:schemeClr val="tx1"/>
                </a:solidFill>
              </a:rPr>
              <a:t>status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165 Hyderabad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14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18,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Status of Rel-19 work going into SA2#165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As we approach the Stage 2 freeze for Release 19 it is worth analyzing status and progress compared to our planning at the start of the release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This analysis can help us when considering the planning of Release 20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Status of Rel-19 work going into SA2#165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5086372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Overall view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Maintenance TU’s started higher than planned, but declined more quickly than expected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Rel-19 study TU’s were fewer than planned in the first 6 months but increased rapidly after that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TEI19 TU’s were as planned except for the additional time required at the start to discuss which to include in the release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Clashes between topics mean that some TU’s have been “unconsumed”</a:t>
            </a:r>
          </a:p>
          <a:p>
            <a:pPr lvl="1">
              <a:lnSpc>
                <a:spcPct val="110000"/>
              </a:lnSpc>
              <a:defRPr/>
            </a:pPr>
            <a:endParaRPr lang="en-US" sz="1968" dirty="0" smtClean="0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7906402"/>
              </p:ext>
            </p:extLst>
          </p:nvPr>
        </p:nvGraphicFramePr>
        <p:xfrm>
          <a:off x="6305266" y="1382347"/>
          <a:ext cx="5282842" cy="44725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4800478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Status of Rel-19 work going into SA2#165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Study phase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Planned TU’s for the studies: 75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Normal session TU’s consumed: 77.75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2 </a:t>
            </a:r>
            <a:r>
              <a:rPr lang="en-US" sz="2000" dirty="0" smtClean="0"/>
              <a:t>Studies </a:t>
            </a:r>
            <a:r>
              <a:rPr lang="en-US" sz="2000" dirty="0" smtClean="0"/>
              <a:t>consumed fewer </a:t>
            </a:r>
            <a:r>
              <a:rPr lang="en-US" sz="2000" dirty="0" smtClean="0"/>
              <a:t>TU’s than </a:t>
            </a:r>
            <a:r>
              <a:rPr lang="en-US" sz="2000" dirty="0" smtClean="0"/>
              <a:t>planned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8 Studies consumed more TU’s than </a:t>
            </a:r>
            <a:r>
              <a:rPr lang="en-US" sz="2000" dirty="0" smtClean="0"/>
              <a:t>planned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In addition 28 </a:t>
            </a:r>
            <a:r>
              <a:rPr lang="en-US" sz="2000" dirty="0" smtClean="0"/>
              <a:t>drafting sessions were also allocated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Future release planning should </a:t>
            </a:r>
            <a:r>
              <a:rPr lang="en-US" sz="2000" dirty="0" smtClean="0"/>
              <a:t>consider taking </a:t>
            </a:r>
            <a:r>
              <a:rPr lang="en-US" sz="2000" dirty="0" smtClean="0"/>
              <a:t>into account that in Rel-19 drafting sessions added approximately </a:t>
            </a:r>
            <a:r>
              <a:rPr lang="en-US" sz="2000" dirty="0" smtClean="0"/>
              <a:t>30% additional </a:t>
            </a:r>
            <a:r>
              <a:rPr lang="en-US" sz="2000" dirty="0" smtClean="0"/>
              <a:t>TU’s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800" dirty="0" smtClean="0"/>
              <a:t>This could be accounted for in the number of buffer TU’s to assume when planning the release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836923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Status of Rel-19 work going into SA2#165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Normative work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After one meeting 8 out of 15 Work Items are on target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12.5 TU’s out of 56 have been consumed (22%)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However, 6.5 TU’s planned for normative work have been consumed by study work after June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10 of 14 approved TEI19 items have been completed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4 approved TEI19 items are on the agenda for Q4 2024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4 TEI19 proposals were agreed to be submitted in Q4 2024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364216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83121</TotalTime>
  <Words>308</Words>
  <Application>Microsoft Office PowerPoint</Application>
  <PresentationFormat>Widescreen</PresentationFormat>
  <Paragraphs>36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Overall SA2 Rel-19 status </vt:lpstr>
      <vt:lpstr>Status of Rel-19 work going into SA2#165</vt:lpstr>
      <vt:lpstr>Status of Rel-19 work going into SA2#165</vt:lpstr>
      <vt:lpstr>Status of Rel-19 work going into SA2#165</vt:lpstr>
      <vt:lpstr>Status of Rel-19 work going into SA2#165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996</cp:revision>
  <cp:lastPrinted>2023-08-02T08:25:48Z</cp:lastPrinted>
  <dcterms:created xsi:type="dcterms:W3CDTF">2018-05-24T11:49:12Z</dcterms:created>
  <dcterms:modified xsi:type="dcterms:W3CDTF">2024-10-04T14:10:56Z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